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62" r:id="rId4"/>
    <p:sldId id="260" r:id="rId5"/>
    <p:sldId id="25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4067471"/>
          </a:xfrm>
        </p:spPr>
        <p:txBody>
          <a:bodyPr/>
          <a:lstStyle/>
          <a:p>
            <a:r>
              <a:rPr lang="en-US" dirty="0">
                <a:solidFill>
                  <a:schemeClr val="bg1"/>
                </a:solidFill>
                <a:latin typeface="Roboto" pitchFamily="2" charset="0"/>
                <a:ea typeface="Roboto" pitchFamily="2" charset="0"/>
              </a:rPr>
              <a:t>Course Conclusions and Next Steps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a:xfrm>
            <a:off x="838200" y="365125"/>
            <a:ext cx="10515600" cy="5961534"/>
          </a:xfrm>
        </p:spPr>
        <p:txBody>
          <a:bodyPr>
            <a:normAutofit/>
          </a:bodyPr>
          <a:lstStyle/>
          <a:p>
            <a:pPr algn="ctr"/>
            <a:r>
              <a:rPr lang="en-US" sz="6000" dirty="0">
                <a:solidFill>
                  <a:schemeClr val="bg1"/>
                </a:solidFill>
                <a:latin typeface="Roboto" pitchFamily="2" charset="0"/>
                <a:ea typeface="Roboto" pitchFamily="2" charset="0"/>
              </a:rPr>
              <a:t>Congratulations!</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have we learned</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Getting Spark Up and Running with Python</a:t>
            </a:r>
          </a:p>
          <a:p>
            <a:r>
              <a:rPr lang="en-US" dirty="0">
                <a:solidFill>
                  <a:schemeClr val="bg1"/>
                </a:solidFill>
              </a:rPr>
              <a:t>Transforming </a:t>
            </a:r>
            <a:r>
              <a:rPr lang="en-US" dirty="0" err="1">
                <a:solidFill>
                  <a:schemeClr val="bg1"/>
                </a:solidFill>
              </a:rPr>
              <a:t>DStreams</a:t>
            </a:r>
            <a:endParaRPr lang="en-US" dirty="0">
              <a:solidFill>
                <a:schemeClr val="bg1"/>
              </a:solidFill>
            </a:endParaRPr>
          </a:p>
          <a:p>
            <a:r>
              <a:rPr lang="en-US" dirty="0">
                <a:solidFill>
                  <a:schemeClr val="bg1"/>
                </a:solidFill>
              </a:rPr>
              <a:t>Advanced topics like Joining </a:t>
            </a:r>
            <a:r>
              <a:rPr lang="en-US" dirty="0" err="1">
                <a:solidFill>
                  <a:schemeClr val="bg1"/>
                </a:solidFill>
              </a:rPr>
              <a:t>Dstreams</a:t>
            </a:r>
            <a:r>
              <a:rPr lang="en-US" dirty="0">
                <a:solidFill>
                  <a:schemeClr val="bg1"/>
                </a:solidFill>
              </a:rPr>
              <a:t>, Checkpoints, &amp; Fault Tolerance</a:t>
            </a:r>
          </a:p>
          <a:p>
            <a:r>
              <a:rPr lang="en-US" dirty="0">
                <a:solidFill>
                  <a:schemeClr val="bg1"/>
                </a:solidFill>
              </a:rPr>
              <a:t>Integration with Kafka and Kinesis</a:t>
            </a:r>
          </a:p>
          <a:p>
            <a:r>
              <a:rPr lang="en-US" dirty="0">
                <a:solidFill>
                  <a:schemeClr val="bg1"/>
                </a:solidFill>
              </a:rPr>
              <a:t>Structured streaming</a:t>
            </a:r>
          </a:p>
          <a:p>
            <a:pPr marL="0" indent="0">
              <a:buNone/>
            </a:pPr>
            <a:endParaRPr lang="en-US" i="1" dirty="0">
              <a:solidFill>
                <a:schemeClr val="bg1"/>
              </a:solidFill>
            </a:endParaRPr>
          </a:p>
          <a:p>
            <a:pPr marL="0" indent="0">
              <a:buNone/>
            </a:pPr>
            <a:r>
              <a:rPr lang="en-US" sz="3200" i="1" dirty="0">
                <a:solidFill>
                  <a:schemeClr val="bg1"/>
                </a:solidFill>
              </a:rPr>
              <a:t>Everything you need to begin your own streaming projects</a:t>
            </a:r>
          </a:p>
          <a:p>
            <a:pPr lvl="1"/>
            <a:endParaRPr lang="en-US" i="1"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7CA3A64-0D21-46DD-A6D5-85186B702AA9}"/>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Further Resources</a:t>
            </a:r>
            <a:endParaRPr lang="en-US" dirty="0">
              <a:solidFill>
                <a:schemeClr val="bg1"/>
              </a:solidFill>
              <a:latin typeface="Consolas" panose="020B0609020204030204" pitchFamily="49" charset="0"/>
            </a:endParaRPr>
          </a:p>
        </p:txBody>
      </p:sp>
      <p:sp>
        <p:nvSpPr>
          <p:cNvPr id="8" name="Content Placeholder 2">
            <a:extLst>
              <a:ext uri="{FF2B5EF4-FFF2-40B4-BE49-F238E27FC236}">
                <a16:creationId xmlns:a16="http://schemas.microsoft.com/office/drawing/2014/main" id="{2B359C11-906B-4B0F-B21F-32688925CBD9}"/>
              </a:ext>
            </a:extLst>
          </p:cNvPr>
          <p:cNvSpPr>
            <a:spLocks noGrp="1"/>
          </p:cNvSpPr>
          <p:nvPr>
            <p:ph idx="1"/>
          </p:nvPr>
        </p:nvSpPr>
        <p:spPr>
          <a:xfrm>
            <a:off x="838200" y="1825625"/>
            <a:ext cx="10515600" cy="4351338"/>
          </a:xfrm>
        </p:spPr>
        <p:txBody>
          <a:bodyPr>
            <a:normAutofit fontScale="92500"/>
          </a:bodyPr>
          <a:lstStyle/>
          <a:p>
            <a:r>
              <a:rPr lang="en-US" dirty="0">
                <a:solidFill>
                  <a:schemeClr val="bg1"/>
                </a:solidFill>
              </a:rPr>
              <a:t>Spark Streaming Documentation </a:t>
            </a:r>
            <a:r>
              <a:rPr lang="en-US" dirty="0">
                <a:solidFill>
                  <a:srgbClr val="55ADEE"/>
                </a:solidFill>
              </a:rPr>
              <a:t>https://spark.apache.org/docs/latest/streaming-programming-guide.html</a:t>
            </a:r>
          </a:p>
          <a:p>
            <a:r>
              <a:rPr lang="en-US" dirty="0" err="1">
                <a:solidFill>
                  <a:schemeClr val="bg1"/>
                </a:solidFill>
              </a:rPr>
              <a:t>Pyspark</a:t>
            </a:r>
            <a:r>
              <a:rPr lang="en-US" dirty="0">
                <a:solidFill>
                  <a:schemeClr val="bg1"/>
                </a:solidFill>
              </a:rPr>
              <a:t> documentation </a:t>
            </a:r>
            <a:r>
              <a:rPr lang="en-US" dirty="0">
                <a:solidFill>
                  <a:srgbClr val="55ADEE"/>
                </a:solidFill>
              </a:rPr>
              <a:t>https://spark.apache.org/docs/0.9.0/python-programming-guide.html</a:t>
            </a:r>
          </a:p>
          <a:p>
            <a:r>
              <a:rPr lang="en-US" dirty="0" err="1">
                <a:solidFill>
                  <a:schemeClr val="bg1"/>
                </a:solidFill>
              </a:rPr>
              <a:t>Databricks</a:t>
            </a:r>
            <a:r>
              <a:rPr lang="en-US" dirty="0">
                <a:solidFill>
                  <a:schemeClr val="bg1"/>
                </a:solidFill>
              </a:rPr>
              <a:t> </a:t>
            </a:r>
            <a:r>
              <a:rPr lang="en-US" dirty="0">
                <a:solidFill>
                  <a:srgbClr val="55ADEE"/>
                </a:solidFill>
              </a:rPr>
              <a:t>https://databricks.com/</a:t>
            </a:r>
          </a:p>
          <a:p>
            <a:r>
              <a:rPr lang="en-US" dirty="0" err="1">
                <a:solidFill>
                  <a:schemeClr val="bg1"/>
                </a:solidFill>
              </a:rPr>
              <a:t>MLLib</a:t>
            </a:r>
            <a:r>
              <a:rPr lang="en-US" dirty="0">
                <a:solidFill>
                  <a:schemeClr val="bg1"/>
                </a:solidFill>
              </a:rPr>
              <a:t> </a:t>
            </a:r>
            <a:r>
              <a:rPr lang="en-US" dirty="0">
                <a:solidFill>
                  <a:srgbClr val="55ADEE"/>
                </a:solidFill>
              </a:rPr>
              <a:t>https://spark.apache.org/docs/latest/ml-guide.html</a:t>
            </a:r>
          </a:p>
          <a:p>
            <a:r>
              <a:rPr lang="en-US" dirty="0">
                <a:solidFill>
                  <a:schemeClr val="bg1"/>
                </a:solidFill>
              </a:rPr>
              <a:t>Graph operations library </a:t>
            </a:r>
            <a:r>
              <a:rPr lang="en-US" dirty="0">
                <a:solidFill>
                  <a:srgbClr val="55ADEE"/>
                </a:solidFill>
              </a:rPr>
              <a:t>https://spark.apache.org/docs/latest/graphx-programming-guide.html</a:t>
            </a:r>
          </a:p>
          <a:p>
            <a:r>
              <a:rPr lang="en-US" dirty="0">
                <a:solidFill>
                  <a:schemeClr val="bg1"/>
                </a:solidFill>
              </a:rPr>
              <a:t>Performance tuning </a:t>
            </a:r>
            <a:r>
              <a:rPr lang="en-US" dirty="0">
                <a:solidFill>
                  <a:srgbClr val="55ADEE"/>
                </a:solidFill>
              </a:rPr>
              <a:t>https://spark.apache.org/docs/latest/tuning.html</a:t>
            </a:r>
            <a:endParaRPr lang="en-US" sz="3200" i="1" dirty="0">
              <a:solidFill>
                <a:srgbClr val="55ADEE"/>
              </a:solidFill>
            </a:endParaRPr>
          </a:p>
          <a:p>
            <a:pPr lvl="1"/>
            <a:endParaRPr lang="en-US" i="1"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32509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a:xfrm>
            <a:off x="838200" y="365125"/>
            <a:ext cx="10515600" cy="6208670"/>
          </a:xfrm>
        </p:spPr>
        <p:txBody>
          <a:bodyPr/>
          <a:lstStyle/>
          <a:p>
            <a:pPr algn="ctr"/>
            <a:r>
              <a:rPr lang="en-US" dirty="0">
                <a:solidFill>
                  <a:schemeClr val="bg1"/>
                </a:solidFill>
                <a:latin typeface="Roboto" pitchFamily="2" charset="0"/>
                <a:ea typeface="Roboto" pitchFamily="2" charset="0"/>
              </a:rPr>
              <a:t>Thank You!</a:t>
            </a:r>
            <a:endParaRPr lang="en-US"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156</Words>
  <Application>Microsoft Office PowerPoint</Application>
  <PresentationFormat>Widescreen</PresentationFormat>
  <Paragraphs>34</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Consolas</vt:lpstr>
      <vt:lpstr>Roboto</vt:lpstr>
      <vt:lpstr>Office Theme</vt:lpstr>
      <vt:lpstr>Course Conclusions and Next Steps</vt:lpstr>
      <vt:lpstr>Congratulations!</vt:lpstr>
      <vt:lpstr>What have we learned?</vt:lpstr>
      <vt:lpstr>Further 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24</cp:revision>
  <dcterms:created xsi:type="dcterms:W3CDTF">2017-10-26T16:43:38Z</dcterms:created>
  <dcterms:modified xsi:type="dcterms:W3CDTF">2017-12-15T03:16:57Z</dcterms:modified>
</cp:coreProperties>
</file>

<file path=docProps/thumbnail.jpeg>
</file>